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6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1"/>
  </p:normalViewPr>
  <p:slideViewPr>
    <p:cSldViewPr snapToGrid="0">
      <p:cViewPr varScale="1">
        <p:scale>
          <a:sx n="90" d="100"/>
          <a:sy n="90" d="100"/>
        </p:scale>
        <p:origin x="232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FB4F6-49FF-E34C-D2E7-7FE5E0CFB0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E36E4B-E1D7-C785-0C37-32132731A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EC448-22C0-5B15-2548-7AE5EE19E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9017-55D9-DD41-90F9-C5DA48F0DF4F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C56BD-5A8B-1088-B9E9-847BD6946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CEBDE-0C90-95C5-15C2-ADFE8DE79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116AD-60B4-2442-9A99-DBA4F4380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63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B3D34-DAA2-A4C1-82E8-27B0FBBD3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35EC9D-61EE-8363-D616-CACDB41FBA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DF95C-B8B3-9E02-D492-FFCCBF53F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9017-55D9-DD41-90F9-C5DA48F0DF4F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A3A65-00CD-54B5-F627-EFEEC806D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75EA1-7DF6-8CBF-2421-E2175DA12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116AD-60B4-2442-9A99-DBA4F4380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055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B99546-5669-F58E-0480-5B3520B42E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C4766E-8DF3-EBDF-59C2-93B86EA998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F8BC3-C329-2452-5F95-9F4780C87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9017-55D9-DD41-90F9-C5DA48F0DF4F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79785-ED93-7C85-38C0-C0976BDFB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CA561-8B01-29F8-C5AF-11933FC28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116AD-60B4-2442-9A99-DBA4F4380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610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F1053-BF4F-F5A7-0FAC-4FDD93BE0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3D894-D387-FE09-FA5E-D091D4330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09663-AC37-378E-5548-14766F760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9017-55D9-DD41-90F9-C5DA48F0DF4F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85654-2642-87BE-91D0-381754EB5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F35E-1682-DD9E-367B-8814F60C8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116AD-60B4-2442-9A99-DBA4F4380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788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9BB32-FF7B-0B3B-8EB4-498956840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110F9-21B9-6639-EF86-13CBA44101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41397-AA3C-9979-0665-4A9082BDF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9017-55D9-DD41-90F9-C5DA48F0DF4F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BF60F-8712-F09A-EEB5-AEF2B20CC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EF350-237A-EB0E-A7EF-28046E1F8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116AD-60B4-2442-9A99-DBA4F4380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667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8CD71-64A1-7236-0B12-514EF78C4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47EBE-F807-4B16-DD31-81A34FBE57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149C55-0D9A-69AD-D23A-D450AB7DF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CEEBD2-B8EC-E759-697C-64AEAA63B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9017-55D9-DD41-90F9-C5DA48F0DF4F}" type="datetimeFigureOut">
              <a:rPr lang="en-US" smtClean="0"/>
              <a:t>4/26/23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C0975-1B43-1B77-F142-EDACFB165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782BFD-1CA1-6299-BC0E-5B702C601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116AD-60B4-2442-9A99-DBA4F4380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004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8CF90-FA3C-9F03-390C-3DBE521AA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810FE-7090-BB8B-ECB5-8D47B7C58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A2199-C6BE-7207-5F8C-7B4639D029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8559AA-BAFF-D6C3-DAE0-D646CEBFCE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DE2F95-2685-A9D7-8F84-D4EBB2B650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11CC9C-4238-9BD7-1AAE-AA1CD7333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9017-55D9-DD41-90F9-C5DA48F0DF4F}" type="datetimeFigureOut">
              <a:rPr lang="en-US" smtClean="0"/>
              <a:t>4/26/23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EF104C-2FDB-5685-752B-3AF051A9E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CC9642-39DF-4AC6-0D73-37620709E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116AD-60B4-2442-9A99-DBA4F4380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809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FA6CE-D4C6-7D6F-8FC9-4C0DD23B7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4AF826-A9C2-4ACB-D31F-606006FD3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9017-55D9-DD41-90F9-C5DA48F0DF4F}" type="datetimeFigureOut">
              <a:rPr lang="en-US" smtClean="0"/>
              <a:t>4/26/23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4F44D2-1EAF-C70E-D56C-7933EC626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A4EB7-C28D-AD16-FEB6-4C375CCE4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116AD-60B4-2442-9A99-DBA4F4380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208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91F5CC-DE56-A946-D399-6C2D720C1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9017-55D9-DD41-90F9-C5DA48F0DF4F}" type="datetimeFigureOut">
              <a:rPr lang="en-US" smtClean="0"/>
              <a:t>4/26/23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C39445-5D27-CB50-051A-883DAB78F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6D2DF-0D4E-E303-5E5A-8C38E3FAC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116AD-60B4-2442-9A99-DBA4F4380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1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3BB46-5238-6AC6-12F2-F0C31ACDE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80750-A594-BE51-7AFA-266F9762C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3B71B5-A5EA-B086-EFEA-DD143B181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BF158A-1D36-B944-17F4-330244305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9017-55D9-DD41-90F9-C5DA48F0DF4F}" type="datetimeFigureOut">
              <a:rPr lang="en-US" smtClean="0"/>
              <a:t>4/26/23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0BE51-96ED-AC59-52D8-7FE39AF3E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E06625-6D5D-E651-8CC8-8C2C73ECB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116AD-60B4-2442-9A99-DBA4F4380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85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80901-068E-738E-F4A4-BE2D40F3D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817A05-8D33-177B-E987-68CD4BDD5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96C55C-DD6F-B8B8-5B58-306DE988F3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F25227-A019-670F-87D2-8D889EED8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9017-55D9-DD41-90F9-C5DA48F0DF4F}" type="datetimeFigureOut">
              <a:rPr lang="en-US" smtClean="0"/>
              <a:t>4/26/23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18CAF3-7E1E-0F83-2A65-9C64E6937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229AF7-5763-0616-4794-88752C1EB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116AD-60B4-2442-9A99-DBA4F4380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2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DA1E96-796C-4520-E085-68D67EA77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702678-B8DD-20FB-1D15-163D87208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CE0E90-3F78-CB70-373F-40DE42409C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69017-55D9-DD41-90F9-C5DA48F0DF4F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FF55A-4A6C-E491-2703-14D3CCA35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A6FFD-3594-D9AA-D0ED-58C4404B31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116AD-60B4-2442-9A99-DBA4F4380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884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D4E68339-1B90-44F9-BCC4-4600A6E24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table full of food&#10;&#10;Description automatically generated with medium confidence">
            <a:extLst>
              <a:ext uri="{FF2B5EF4-FFF2-40B4-BE49-F238E27FC236}">
                <a16:creationId xmlns:a16="http://schemas.microsoft.com/office/drawing/2014/main" id="{D6C67CCF-0846-2BB2-57CE-22998558E5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"/>
                    </a14:imgEffect>
                    <a14:imgEffect>
                      <a14:brightnessContrast bright="11000" contrast="-8000"/>
                    </a14:imgEffect>
                  </a14:imgLayer>
                </a14:imgProps>
              </a:ext>
            </a:extLst>
          </a:blip>
          <a:srcRect t="8475" b="3836"/>
          <a:stretch/>
        </p:blipFill>
        <p:spPr>
          <a:xfrm>
            <a:off x="-1" y="-1"/>
            <a:ext cx="12188952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08A4645-98FB-653E-4F49-A71260DEA341}"/>
              </a:ext>
            </a:extLst>
          </p:cNvPr>
          <p:cNvSpPr/>
          <p:nvPr/>
        </p:nvSpPr>
        <p:spPr>
          <a:xfrm>
            <a:off x="865250" y="833688"/>
            <a:ext cx="10458450" cy="5190622"/>
          </a:xfrm>
          <a:prstGeom prst="rect">
            <a:avLst/>
          </a:prstGeom>
          <a:solidFill>
            <a:schemeClr val="bg1">
              <a:alpha val="8635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B21007-AD70-319B-3BF5-FBBEE7D522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331" y="1628582"/>
            <a:ext cx="9418513" cy="2068222"/>
          </a:xfrm>
        </p:spPr>
        <p:txBody>
          <a:bodyPr>
            <a:noAutofit/>
          </a:bodyPr>
          <a:lstStyle/>
          <a:p>
            <a:r>
              <a:rPr lang="en-US" sz="4800" dirty="0"/>
              <a:t>Different gut microbiota in U.S. formula-fed infants consuming meat vs. dairy-based complementary foods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D2E302-EC41-DAF6-FAED-8B4B9A419B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331" y="4031909"/>
            <a:ext cx="9142288" cy="1488679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BIOMI6300</a:t>
            </a:r>
            <a:r>
              <a:rPr lang="zh-CN" altLang="en-US" sz="2800" dirty="0"/>
              <a:t> </a:t>
            </a:r>
            <a:r>
              <a:rPr lang="en-US" altLang="zh-CN" sz="2800" dirty="0"/>
              <a:t>Project</a:t>
            </a:r>
            <a:r>
              <a:rPr lang="zh-CN" altLang="en-US" sz="2800" dirty="0"/>
              <a:t> </a:t>
            </a:r>
            <a:r>
              <a:rPr lang="en-US" altLang="zh-CN" sz="2800" dirty="0"/>
              <a:t>2</a:t>
            </a:r>
            <a:endParaRPr lang="en-US" sz="2800" dirty="0"/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Yining Sun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2023.4.26</a:t>
            </a:r>
          </a:p>
        </p:txBody>
      </p:sp>
    </p:spTree>
    <p:extLst>
      <p:ext uri="{BB962C8B-B14F-4D97-AF65-F5344CB8AC3E}">
        <p14:creationId xmlns:p14="http://schemas.microsoft.com/office/powerpoint/2010/main" val="3250138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B0F3A-C11B-3819-AEF4-8160E1558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Infants 5-12 months of 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96A0A-4FCA-F671-93E8-E168F21B8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4544"/>
            <a:ext cx="5891213" cy="4351338"/>
          </a:xfrm>
        </p:spPr>
        <p:txBody>
          <a:bodyPr/>
          <a:lstStyle/>
          <a:p>
            <a:r>
              <a:rPr lang="en-US" dirty="0"/>
              <a:t>No longer rely solely on breastmilk or infant formula</a:t>
            </a:r>
          </a:p>
          <a:p>
            <a:r>
              <a:rPr lang="en-US" altLang="zh-CN" dirty="0"/>
              <a:t>Start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try</a:t>
            </a:r>
            <a:r>
              <a:rPr lang="zh-CN" altLang="en-US" dirty="0"/>
              <a:t> </a:t>
            </a:r>
            <a:r>
              <a:rPr lang="en-US" dirty="0"/>
              <a:t>solid foods</a:t>
            </a:r>
            <a:r>
              <a:rPr lang="zh-CN" altLang="en-US" dirty="0"/>
              <a:t> </a:t>
            </a:r>
            <a:r>
              <a:rPr lang="en-US" altLang="zh-CN" dirty="0"/>
              <a:t>progressively</a:t>
            </a:r>
          </a:p>
          <a:p>
            <a:r>
              <a:rPr lang="en-US" dirty="0"/>
              <a:t>Growth trajectories and shifts in gut microbiota </a:t>
            </a:r>
            <a:r>
              <a:rPr lang="en-US" altLang="zh-CN" dirty="0"/>
              <a:t>----&gt;</a:t>
            </a:r>
            <a:r>
              <a:rPr lang="zh-CN" altLang="en-US" dirty="0"/>
              <a:t> </a:t>
            </a:r>
            <a:r>
              <a:rPr lang="en-US" dirty="0"/>
              <a:t>program long-term weight, body composition, and disease risks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baby sitting next to a stuffed bear&#10;&#10;Description automatically generated with medium confidence">
            <a:extLst>
              <a:ext uri="{FF2B5EF4-FFF2-40B4-BE49-F238E27FC236}">
                <a16:creationId xmlns:a16="http://schemas.microsoft.com/office/drawing/2014/main" id="{CEE2CD65-7812-1692-0F04-1BC7ECAACF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22" r="4369"/>
          <a:stretch/>
        </p:blipFill>
        <p:spPr>
          <a:xfrm>
            <a:off x="7381875" y="2064544"/>
            <a:ext cx="3971925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81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6E3FD-28D5-08E1-9D1A-E1B4057D4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Gap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F2F6E-4E7C-B516-EF30-300426A30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63200" cy="4351338"/>
          </a:xfrm>
        </p:spPr>
        <p:txBody>
          <a:bodyPr/>
          <a:lstStyle/>
          <a:p>
            <a:r>
              <a:rPr lang="en-US" dirty="0"/>
              <a:t>Although the gut microbiota is greatly influenced by diet, very few studies have addressed the effects of solid foods (complementary foods) on the development of the infant gut microbiota. </a:t>
            </a:r>
          </a:p>
          <a:p>
            <a:endParaRPr lang="en-US" dirty="0"/>
          </a:p>
        </p:txBody>
      </p:sp>
      <p:pic>
        <p:nvPicPr>
          <p:cNvPr id="5" name="Picture 4" descr="A picture containing food, plate, dish, different&#10;&#10;Description automatically generated">
            <a:extLst>
              <a:ext uri="{FF2B5EF4-FFF2-40B4-BE49-F238E27FC236}">
                <a16:creationId xmlns:a16="http://schemas.microsoft.com/office/drawing/2014/main" id="{29E89AC0-3217-71E5-4120-7CB464987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319" y="3585190"/>
            <a:ext cx="5567362" cy="290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10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9B4C8137-5138-8EC5-0091-910997ED5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791" y="771648"/>
            <a:ext cx="6705659" cy="531470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02AD37-0E6D-4B5E-647D-5E72AFA3B67F}"/>
              </a:ext>
            </a:extLst>
          </p:cNvPr>
          <p:cNvSpPr txBox="1"/>
          <p:nvPr/>
        </p:nvSpPr>
        <p:spPr>
          <a:xfrm>
            <a:off x="7029450" y="2090171"/>
            <a:ext cx="4669174" cy="2800767"/>
          </a:xfrm>
          <a:prstGeom prst="rect">
            <a:avLst/>
          </a:prstGeom>
          <a:solidFill>
            <a:schemeClr val="accent6">
              <a:lumMod val="20000"/>
              <a:lumOff val="80000"/>
              <a:alpha val="45456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/>
              <a:t>Objective: </a:t>
            </a:r>
          </a:p>
          <a:p>
            <a:endParaRPr lang="en-US" sz="800" b="1" dirty="0"/>
          </a:p>
          <a:p>
            <a:r>
              <a:rPr lang="en-US" sz="2800" dirty="0"/>
              <a:t>This project aimed to evaluate </a:t>
            </a:r>
            <a:r>
              <a:rPr lang="en-US" sz="2800" u="sng" dirty="0"/>
              <a:t>the impact of meat- vs. dairy-based complementary foods on gut microbiota</a:t>
            </a:r>
            <a:r>
              <a:rPr lang="en-US" sz="2800" dirty="0"/>
              <a:t> and whether it relates to growth.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B3E73F-4FC5-B17D-EF01-55DEC2AD15C4}"/>
              </a:ext>
            </a:extLst>
          </p:cNvPr>
          <p:cNvSpPr txBox="1"/>
          <p:nvPr/>
        </p:nvSpPr>
        <p:spPr>
          <a:xfrm>
            <a:off x="685801" y="6086351"/>
            <a:ext cx="2319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2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doi: 10.3389/fnut.2022.1063518</a:t>
            </a:r>
            <a:r>
              <a:rPr lang="en-US" altLang="zh-CN" sz="12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)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309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5FB99C-060D-00F2-49A7-B40933C4D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hypothesis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CDA22-306C-A87D-7AA3-2E132F55B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750" y="1936412"/>
            <a:ext cx="4811150" cy="2871256"/>
          </a:xfrm>
        </p:spPr>
        <p:txBody>
          <a:bodyPr>
            <a:normAutofit/>
          </a:bodyPr>
          <a:lstStyle/>
          <a:p>
            <a:r>
              <a:rPr lang="en-US" b="0" i="0" u="none" strike="noStrike" dirty="0">
                <a:effectLst/>
                <a:latin typeface="-apple-system"/>
              </a:rPr>
              <a:t>The gut microbiota of </a:t>
            </a:r>
            <a:r>
              <a:rPr lang="en-US" b="1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-apple-system"/>
              </a:rPr>
              <a:t>formula-fed infants</a:t>
            </a:r>
            <a:r>
              <a:rPr lang="en-US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-apple-system"/>
              </a:rPr>
              <a:t> </a:t>
            </a:r>
            <a:r>
              <a:rPr lang="en-US" b="0" i="0" u="none" strike="noStrike" dirty="0">
                <a:effectLst/>
                <a:latin typeface="-apple-system"/>
              </a:rPr>
              <a:t>having meat as complementary food is different than that of those having dairy-based complementary food.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icture containing food, snack food, fresh&#10;&#10;Description automatically generated">
            <a:extLst>
              <a:ext uri="{FF2B5EF4-FFF2-40B4-BE49-F238E27FC236}">
                <a16:creationId xmlns:a16="http://schemas.microsoft.com/office/drawing/2014/main" id="{6F9781EC-42E6-CF30-E03F-4F024A11CC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9" r="10567" b="-1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cup, indoor, drink, breakfast&#10;&#10;Description automatically generated">
            <a:extLst>
              <a:ext uri="{FF2B5EF4-FFF2-40B4-BE49-F238E27FC236}">
                <a16:creationId xmlns:a16="http://schemas.microsoft.com/office/drawing/2014/main" id="{347213F3-0F3A-60ED-609E-974850DC77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98" r="3" b="3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36901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96822-99C6-1491-7C34-3035D253E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en-US" dirty="0"/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2961F4F6-2144-F62B-DF68-36C14EB01D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7"/>
            <a:ext cx="5129610" cy="410368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C11478-1130-3EEC-8D6A-9A5E488A1791}"/>
              </a:ext>
            </a:extLst>
          </p:cNvPr>
          <p:cNvSpPr txBox="1"/>
          <p:nvPr/>
        </p:nvSpPr>
        <p:spPr>
          <a:xfrm>
            <a:off x="1242800" y="6042024"/>
            <a:ext cx="3041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eriod"/>
            </a:pPr>
            <a:r>
              <a:rPr lang="en-US" altLang="zh-CN" dirty="0"/>
              <a:t>Observed</a:t>
            </a:r>
            <a:r>
              <a:rPr lang="zh-CN" altLang="en-US" dirty="0"/>
              <a:t> </a:t>
            </a:r>
            <a:r>
              <a:rPr lang="en-US" altLang="zh-CN" dirty="0"/>
              <a:t>species</a:t>
            </a:r>
            <a:r>
              <a:rPr lang="zh-CN" altLang="en-US" dirty="0"/>
              <a:t> </a:t>
            </a:r>
            <a:r>
              <a:rPr lang="en-US" altLang="zh-CN" dirty="0"/>
              <a:t>richness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zh-CN" altLang="en-US" dirty="0"/>
              <a:t>         </a:t>
            </a:r>
            <a:r>
              <a:rPr lang="en-US" altLang="zh-CN" dirty="0"/>
              <a:t>(Wilcoxon,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0.4945)</a:t>
            </a:r>
            <a:endParaRPr lang="en-US" dirty="0"/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607BEC94-4B0F-4A11-E4A2-115CFC25D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192" y="1662111"/>
            <a:ext cx="5856005" cy="43513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B02611-74CE-7B64-D22A-1AAE8994C70A}"/>
              </a:ext>
            </a:extLst>
          </p:cNvPr>
          <p:cNvSpPr txBox="1"/>
          <p:nvPr/>
        </p:nvSpPr>
        <p:spPr>
          <a:xfrm>
            <a:off x="7353088" y="6042024"/>
            <a:ext cx="26319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B.</a:t>
            </a:r>
            <a:r>
              <a:rPr lang="zh-CN" altLang="en-US" dirty="0"/>
              <a:t> </a:t>
            </a:r>
            <a:r>
              <a:rPr lang="en-US" altLang="zh-CN" dirty="0"/>
              <a:t>Compositional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zh-CN" altLang="en-US" dirty="0"/>
              <a:t>    </a:t>
            </a:r>
            <a:r>
              <a:rPr lang="en-US" altLang="zh-CN" dirty="0"/>
              <a:t>(PERMANOVA,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0.5)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202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3D660-E338-10A6-5310-1E80010DE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Tang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endParaRPr lang="en-US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79207A85-05BD-A6DB-0ABE-645BB4A2C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8983" y="1381974"/>
            <a:ext cx="7514034" cy="5256028"/>
          </a:xfrm>
        </p:spPr>
      </p:pic>
    </p:spTree>
    <p:extLst>
      <p:ext uri="{BB962C8B-B14F-4D97-AF65-F5344CB8AC3E}">
        <p14:creationId xmlns:p14="http://schemas.microsoft.com/office/powerpoint/2010/main" val="1682432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C9B77-92C9-F880-2B22-4E8471A60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Thoughts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6A8DC-8902-F00D-2F94-D05AF0EEA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Not</a:t>
            </a:r>
            <a:r>
              <a:rPr lang="zh-CN" altLang="en-US" b="1" dirty="0"/>
              <a:t> </a:t>
            </a:r>
            <a:r>
              <a:rPr lang="en-US" altLang="zh-CN" b="1" dirty="0"/>
              <a:t>enough</a:t>
            </a:r>
            <a:r>
              <a:rPr lang="zh-CN" altLang="en-US" b="1" dirty="0"/>
              <a:t> </a:t>
            </a:r>
            <a:r>
              <a:rPr lang="en-US" altLang="zh-CN" b="1" dirty="0"/>
              <a:t>samples.</a:t>
            </a:r>
            <a:r>
              <a:rPr lang="zh-CN" altLang="en-US" b="1" dirty="0"/>
              <a:t> </a:t>
            </a:r>
            <a:endParaRPr lang="en-US" altLang="zh-CN" b="1" dirty="0"/>
          </a:p>
          <a:p>
            <a:pPr marL="0" indent="0">
              <a:buNone/>
            </a:pPr>
            <a:r>
              <a:rPr lang="en-US" altLang="zh-CN" dirty="0"/>
              <a:t>(Only</a:t>
            </a:r>
            <a:r>
              <a:rPr lang="zh-CN" altLang="en-US" dirty="0"/>
              <a:t> </a:t>
            </a:r>
            <a:r>
              <a:rPr lang="en-US" altLang="zh-CN" dirty="0"/>
              <a:t>picked</a:t>
            </a:r>
            <a:r>
              <a:rPr lang="zh-CN" altLang="en-US" dirty="0"/>
              <a:t> </a:t>
            </a:r>
            <a:r>
              <a:rPr lang="en-US" altLang="zh-CN" dirty="0"/>
              <a:t>8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source</a:t>
            </a:r>
            <a:r>
              <a:rPr lang="zh-CN" altLang="en-US" dirty="0"/>
              <a:t> </a:t>
            </a:r>
            <a:r>
              <a:rPr lang="en-US" altLang="zh-CN" dirty="0"/>
              <a:t>group.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study,</a:t>
            </a:r>
            <a:r>
              <a:rPr lang="zh-CN" altLang="en-US" dirty="0"/>
              <a:t> </a:t>
            </a:r>
            <a:r>
              <a:rPr lang="en-US" altLang="zh-CN" dirty="0"/>
              <a:t>N=64.)</a:t>
            </a:r>
          </a:p>
          <a:p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metadata,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age,</a:t>
            </a:r>
            <a:r>
              <a:rPr lang="zh-CN" altLang="en-US" dirty="0"/>
              <a:t> </a:t>
            </a:r>
            <a:r>
              <a:rPr lang="en-US" altLang="zh-CN" dirty="0"/>
              <a:t>specific</a:t>
            </a:r>
            <a:r>
              <a:rPr lang="zh-CN" altLang="en-US" dirty="0"/>
              <a:t> </a:t>
            </a:r>
            <a:r>
              <a:rPr lang="en-US" altLang="zh-CN" dirty="0"/>
              <a:t>protein</a:t>
            </a:r>
            <a:r>
              <a:rPr lang="zh-CN" altLang="en-US" dirty="0"/>
              <a:t> </a:t>
            </a:r>
            <a:r>
              <a:rPr lang="en-US" altLang="zh-CN" dirty="0"/>
              <a:t>source,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</a:p>
          <a:p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Illumina</a:t>
            </a:r>
            <a:r>
              <a:rPr lang="zh-CN" altLang="en-US" dirty="0"/>
              <a:t> </a:t>
            </a:r>
            <a:r>
              <a:rPr lang="en-US" altLang="zh-CN" dirty="0"/>
              <a:t>sequencing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pipelines</a:t>
            </a:r>
            <a:r>
              <a:rPr lang="zh-CN" altLang="en-US" dirty="0"/>
              <a:t> </a:t>
            </a:r>
            <a:r>
              <a:rPr lang="en-US" altLang="zh-CN" dirty="0"/>
              <a:t>were used.</a:t>
            </a:r>
          </a:p>
          <a:p>
            <a:r>
              <a:rPr lang="en-US" altLang="zh-CN" b="1" dirty="0"/>
              <a:t>My</a:t>
            </a:r>
            <a:r>
              <a:rPr lang="zh-CN" altLang="en-US" b="1" dirty="0"/>
              <a:t> </a:t>
            </a:r>
            <a:r>
              <a:rPr lang="en-US" altLang="zh-CN" b="1" dirty="0"/>
              <a:t>codes.</a:t>
            </a:r>
          </a:p>
        </p:txBody>
      </p:sp>
    </p:spTree>
    <p:extLst>
      <p:ext uri="{BB962C8B-B14F-4D97-AF65-F5344CB8AC3E}">
        <p14:creationId xmlns:p14="http://schemas.microsoft.com/office/powerpoint/2010/main" val="1621797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DBE78-C060-7385-7B13-E9D9924AB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3" y="2766218"/>
            <a:ext cx="10515600" cy="1325563"/>
          </a:xfrm>
        </p:spPr>
        <p:txBody>
          <a:bodyPr/>
          <a:lstStyle/>
          <a:p>
            <a:r>
              <a:rPr lang="en-US" altLang="zh-CN" dirty="0"/>
              <a:t>Thank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attention!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1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1275</TotalTime>
  <Words>239</Words>
  <Application>Microsoft Macintosh PowerPoint</Application>
  <PresentationFormat>Widescreen</PresentationFormat>
  <Paragraphs>29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-apple-system</vt:lpstr>
      <vt:lpstr>Arial</vt:lpstr>
      <vt:lpstr>Calibri</vt:lpstr>
      <vt:lpstr>Calibri Light</vt:lpstr>
      <vt:lpstr>Office Theme</vt:lpstr>
      <vt:lpstr>Different gut microbiota in U.S. formula-fed infants consuming meat vs. dairy-based complementary foods</vt:lpstr>
      <vt:lpstr>Infants 5-12 months of age</vt:lpstr>
      <vt:lpstr>Research Gap</vt:lpstr>
      <vt:lpstr>PowerPoint Presentation</vt:lpstr>
      <vt:lpstr>My hypothesis</vt:lpstr>
      <vt:lpstr>Results</vt:lpstr>
      <vt:lpstr>Tang et al. results</vt:lpstr>
      <vt:lpstr>Thoughts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 gut microbiota in U.S. formula-fed infants consuming meat vs. dairy-based complementary foods</dc:title>
  <dc:creator>Yining Sun</dc:creator>
  <cp:lastModifiedBy>Yining Sun</cp:lastModifiedBy>
  <cp:revision>3</cp:revision>
  <dcterms:created xsi:type="dcterms:W3CDTF">2023-04-26T16:14:39Z</dcterms:created>
  <dcterms:modified xsi:type="dcterms:W3CDTF">2023-04-27T13:30:23Z</dcterms:modified>
</cp:coreProperties>
</file>